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82" r:id="rId2"/>
    <p:sldId id="753" r:id="rId3"/>
    <p:sldId id="768" r:id="rId4"/>
    <p:sldId id="754" r:id="rId5"/>
    <p:sldId id="755" r:id="rId6"/>
    <p:sldId id="769" r:id="rId7"/>
    <p:sldId id="770" r:id="rId8"/>
    <p:sldId id="757" r:id="rId9"/>
    <p:sldId id="773" r:id="rId10"/>
    <p:sldId id="772" r:id="rId11"/>
    <p:sldId id="764" r:id="rId12"/>
    <p:sldId id="774" r:id="rId13"/>
    <p:sldId id="775" r:id="rId14"/>
    <p:sldId id="776" r:id="rId15"/>
    <p:sldId id="777" r:id="rId16"/>
    <p:sldId id="778" r:id="rId17"/>
    <p:sldId id="779" r:id="rId18"/>
    <p:sldId id="780" r:id="rId19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91909"/>
    <a:srgbClr val="E71C23"/>
    <a:srgbClr val="1F5484"/>
    <a:srgbClr val="0073BB"/>
    <a:srgbClr val="00B9E4"/>
    <a:srgbClr val="080504"/>
    <a:srgbClr val="797169"/>
    <a:srgbClr val="EBEAE1"/>
    <a:srgbClr val="908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0" autoAdjust="0"/>
    <p:restoredTop sz="87995" autoAdjust="0"/>
  </p:normalViewPr>
  <p:slideViewPr>
    <p:cSldViewPr>
      <p:cViewPr varScale="1">
        <p:scale>
          <a:sx n="108" d="100"/>
          <a:sy n="108" d="100"/>
        </p:scale>
        <p:origin x="-96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notesViewPr>
    <p:cSldViewPr>
      <p:cViewPr>
        <p:scale>
          <a:sx n="91" d="100"/>
          <a:sy n="91" d="100"/>
        </p:scale>
        <p:origin x="1756" y="-1352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20928542020483"/>
          <c:y val="4.9699270327781916E-2"/>
          <c:w val="0.8936176727909011"/>
          <c:h val="0.8634903275979392"/>
        </c:manualLayout>
      </c:layout>
      <c:areaChart>
        <c:grouping val="standard"/>
        <c:varyColors val="0"/>
        <c:ser>
          <c:idx val="1"/>
          <c:order val="1"/>
          <c:tx>
            <c:strRef>
              <c:f>Feuil3!$B$1</c:f>
              <c:strCache>
                <c:ptCount val="1"/>
                <c:pt idx="0">
                  <c:v>US$ Bln.</c:v>
                </c:pt>
              </c:strCache>
            </c:strRef>
          </c:tx>
          <c:spPr>
            <a:solidFill>
              <a:srgbClr val="00B9E4"/>
            </a:solidFill>
          </c:spPr>
          <c:cat>
            <c:numRef>
              <c:f>Feuil3!$A$2:$A$36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Feuil3!$B$2:$B$36</c:f>
              <c:numCache>
                <c:formatCode>#,##0.00</c:formatCode>
                <c:ptCount val="35"/>
                <c:pt idx="0">
                  <c:v>2242</c:v>
                </c:pt>
                <c:pt idx="1">
                  <c:v>2415</c:v>
                </c:pt>
                <c:pt idx="2">
                  <c:v>2655</c:v>
                </c:pt>
                <c:pt idx="3">
                  <c:v>2056</c:v>
                </c:pt>
                <c:pt idx="4">
                  <c:v>3309</c:v>
                </c:pt>
                <c:pt idx="5">
                  <c:v>4088</c:v>
                </c:pt>
                <c:pt idx="6">
                  <c:v>4901</c:v>
                </c:pt>
                <c:pt idx="7">
                  <c:v>5930</c:v>
                </c:pt>
                <c:pt idx="8">
                  <c:v>6317</c:v>
                </c:pt>
                <c:pt idx="9">
                  <c:v>6426</c:v>
                </c:pt>
                <c:pt idx="10">
                  <c:v>7398</c:v>
                </c:pt>
                <c:pt idx="11">
                  <c:v>8839</c:v>
                </c:pt>
                <c:pt idx="12">
                  <c:v>9659</c:v>
                </c:pt>
                <c:pt idx="13">
                  <c:v>10947</c:v>
                </c:pt>
                <c:pt idx="14">
                  <c:v>12482</c:v>
                </c:pt>
                <c:pt idx="15">
                  <c:v>13619</c:v>
                </c:pt>
                <c:pt idx="16">
                  <c:v>14190</c:v>
                </c:pt>
                <c:pt idx="17">
                  <c:v>14185</c:v>
                </c:pt>
                <c:pt idx="18">
                  <c:v>15830</c:v>
                </c:pt>
                <c:pt idx="19">
                  <c:v>21117</c:v>
                </c:pt>
                <c:pt idx="20">
                  <c:v>21239</c:v>
                </c:pt>
                <c:pt idx="21">
                  <c:v>21941.66</c:v>
                </c:pt>
                <c:pt idx="22">
                  <c:v>23322.49</c:v>
                </c:pt>
                <c:pt idx="23">
                  <c:v>26657.15</c:v>
                </c:pt>
                <c:pt idx="24">
                  <c:v>30847.72</c:v>
                </c:pt>
                <c:pt idx="25">
                  <c:v>32328.25</c:v>
                </c:pt>
                <c:pt idx="26">
                  <c:v>33028.65</c:v>
                </c:pt>
                <c:pt idx="27">
                  <c:v>35425.21</c:v>
                </c:pt>
                <c:pt idx="28">
                  <c:v>40771.949999999997</c:v>
                </c:pt>
                <c:pt idx="29">
                  <c:v>44802.18</c:v>
                </c:pt>
                <c:pt idx="30">
                  <c:v>50488.98</c:v>
                </c:pt>
                <c:pt idx="31">
                  <c:v>56554.29</c:v>
                </c:pt>
                <c:pt idx="32">
                  <c:v>58923.5</c:v>
                </c:pt>
                <c:pt idx="33">
                  <c:v>59490.42</c:v>
                </c:pt>
                <c:pt idx="34">
                  <c:v>62028.86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49472"/>
        <c:axId val="106651008"/>
      </c:areaChart>
      <c:barChart>
        <c:barDir val="col"/>
        <c:grouping val="clustered"/>
        <c:varyColors val="0"/>
        <c:ser>
          <c:idx val="0"/>
          <c:order val="0"/>
          <c:tx>
            <c:strRef>
              <c:f>Feuil3!#REF!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Feuil3!$A$2:$A$36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Feuil3!#REF!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49472"/>
        <c:axId val="106651008"/>
      </c:barChart>
      <c:catAx>
        <c:axId val="106649472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crossAx val="106651008"/>
        <c:crosses val="autoZero"/>
        <c:auto val="1"/>
        <c:lblAlgn val="ctr"/>
        <c:lblOffset val="100"/>
        <c:noMultiLvlLbl val="0"/>
      </c:catAx>
      <c:valAx>
        <c:axId val="1066510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6649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taux d'épargne ménage </a:t>
            </a:r>
          </a:p>
          <a:p>
            <a:pPr>
              <a:defRPr/>
            </a:pPr>
            <a:r>
              <a:rPr lang="fr-FR"/>
              <a:t>en % RDB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'[NATTEF08148 (2).xls]Données'!$B$4</c:f>
              <c:strCache>
                <c:ptCount val="1"/>
                <c:pt idx="0">
                  <c:v>Taux d'épargne</c:v>
                </c:pt>
              </c:strCache>
            </c:strRef>
          </c:tx>
          <c:marker>
            <c:symbol val="none"/>
          </c:marker>
          <c:cat>
            <c:numRef>
              <c:f>'[NATTEF08148 (2).xls]Données'!$A$5:$A$70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'[NATTEF08148 (2).xls]Données'!$B$5:$B$70</c:f>
              <c:numCache>
                <c:formatCode>#,##0.0</c:formatCode>
                <c:ptCount val="66"/>
                <c:pt idx="0">
                  <c:v>16.101410190053304</c:v>
                </c:pt>
                <c:pt idx="1">
                  <c:v>15.899895965784303</c:v>
                </c:pt>
                <c:pt idx="2">
                  <c:v>16.498995207914675</c:v>
                </c:pt>
                <c:pt idx="3">
                  <c:v>14.807946699848387</c:v>
                </c:pt>
                <c:pt idx="4">
                  <c:v>16.583097974699182</c:v>
                </c:pt>
                <c:pt idx="5">
                  <c:v>17.633653960953684</c:v>
                </c:pt>
                <c:pt idx="6">
                  <c:v>15.623132877478826</c:v>
                </c:pt>
                <c:pt idx="7">
                  <c:v>16.564692342193673</c:v>
                </c:pt>
                <c:pt idx="8">
                  <c:v>16.994451720265214</c:v>
                </c:pt>
                <c:pt idx="9">
                  <c:v>15.88747259488531</c:v>
                </c:pt>
                <c:pt idx="10">
                  <c:v>18.021289997085706</c:v>
                </c:pt>
                <c:pt idx="11">
                  <c:v>17.209856107795737</c:v>
                </c:pt>
                <c:pt idx="12">
                  <c:v>19.35302113811278</c:v>
                </c:pt>
                <c:pt idx="13">
                  <c:v>18.629014150312194</c:v>
                </c:pt>
                <c:pt idx="14">
                  <c:v>18.337750432833982</c:v>
                </c:pt>
                <c:pt idx="15">
                  <c:v>18.962712141150767</c:v>
                </c:pt>
                <c:pt idx="16">
                  <c:v>19.012248379208526</c:v>
                </c:pt>
                <c:pt idx="17">
                  <c:v>19.506910486533261</c:v>
                </c:pt>
                <c:pt idx="18">
                  <c:v>19.671608384876414</c:v>
                </c:pt>
                <c:pt idx="19">
                  <c:v>18.347417059768457</c:v>
                </c:pt>
                <c:pt idx="20">
                  <c:v>20.406790396860551</c:v>
                </c:pt>
                <c:pt idx="21">
                  <c:v>20.330645066544484</c:v>
                </c:pt>
                <c:pt idx="22">
                  <c:v>20.8499606852677</c:v>
                </c:pt>
                <c:pt idx="23">
                  <c:v>20.914555083356177</c:v>
                </c:pt>
                <c:pt idx="24">
                  <c:v>21.457417441979352</c:v>
                </c:pt>
                <c:pt idx="25">
                  <c:v>22.257344841099638</c:v>
                </c:pt>
                <c:pt idx="26">
                  <c:v>19.934142617344534</c:v>
                </c:pt>
                <c:pt idx="27">
                  <c:v>20.085956059403298</c:v>
                </c:pt>
                <c:pt idx="28">
                  <c:v>21.650371947446033</c:v>
                </c:pt>
                <c:pt idx="29">
                  <c:v>19.659115740403529</c:v>
                </c:pt>
                <c:pt idx="30">
                  <c:v>19.16486293893303</c:v>
                </c:pt>
                <c:pt idx="31">
                  <c:v>18.905547871061732</c:v>
                </c:pt>
                <c:pt idx="32">
                  <c:v>18.031689129573213</c:v>
                </c:pt>
                <c:pt idx="33">
                  <c:v>17.241702385727081</c:v>
                </c:pt>
                <c:pt idx="34">
                  <c:v>15.674842816013484</c:v>
                </c:pt>
                <c:pt idx="35">
                  <c:v>14.679793590714613</c:v>
                </c:pt>
                <c:pt idx="36">
                  <c:v>13.68498072290498</c:v>
                </c:pt>
                <c:pt idx="37">
                  <c:v>12.024474153897714</c:v>
                </c:pt>
                <c:pt idx="38">
                  <c:v>12.142495244236549</c:v>
                </c:pt>
                <c:pt idx="39">
                  <c:v>12.485835912914043</c:v>
                </c:pt>
                <c:pt idx="40">
                  <c:v>13.493793268461223</c:v>
                </c:pt>
                <c:pt idx="41">
                  <c:v>14.284608634339513</c:v>
                </c:pt>
                <c:pt idx="42">
                  <c:v>15.182676659306942</c:v>
                </c:pt>
                <c:pt idx="43">
                  <c:v>15.758173113674387</c:v>
                </c:pt>
                <c:pt idx="44">
                  <c:v>15.026436149508909</c:v>
                </c:pt>
                <c:pt idx="45">
                  <c:v>15.69327293641207</c:v>
                </c:pt>
                <c:pt idx="46">
                  <c:v>14.86598994222603</c:v>
                </c:pt>
                <c:pt idx="47">
                  <c:v>15.894036493363329</c:v>
                </c:pt>
                <c:pt idx="48">
                  <c:v>15.312923370582357</c:v>
                </c:pt>
                <c:pt idx="49">
                  <c:v>14.954337912707924</c:v>
                </c:pt>
                <c:pt idx="50">
                  <c:v>14.753027140830943</c:v>
                </c:pt>
                <c:pt idx="51">
                  <c:v>15.33563826560845</c:v>
                </c:pt>
                <c:pt idx="52">
                  <c:v>16.257603196723704</c:v>
                </c:pt>
                <c:pt idx="53">
                  <c:v>15.598181396779399</c:v>
                </c:pt>
                <c:pt idx="54">
                  <c:v>15.76202530515134</c:v>
                </c:pt>
                <c:pt idx="55">
                  <c:v>14.456909340978626</c:v>
                </c:pt>
                <c:pt idx="56">
                  <c:v>14.597313679850263</c:v>
                </c:pt>
                <c:pt idx="57">
                  <c:v>15.090281896706664</c:v>
                </c:pt>
                <c:pt idx="58">
                  <c:v>14.950834302225214</c:v>
                </c:pt>
                <c:pt idx="59">
                  <c:v>16.237990904358885</c:v>
                </c:pt>
                <c:pt idx="60">
                  <c:v>15.792578176541374</c:v>
                </c:pt>
                <c:pt idx="61">
                  <c:v>15.594691442843697</c:v>
                </c:pt>
                <c:pt idx="62">
                  <c:v>15.06985031593427</c:v>
                </c:pt>
                <c:pt idx="63">
                  <c:v>14.34985317322691</c:v>
                </c:pt>
                <c:pt idx="64">
                  <c:v>14.400523533214384</c:v>
                </c:pt>
                <c:pt idx="65">
                  <c:v>14.498785994772383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'[NATTEF08148 (2).xls]Données'!$C$4</c:f>
              <c:strCache>
                <c:ptCount val="1"/>
                <c:pt idx="0">
                  <c:v>Taux d'épargne financière</c:v>
                </c:pt>
              </c:strCache>
            </c:strRef>
          </c:tx>
          <c:marker>
            <c:symbol val="none"/>
          </c:marker>
          <c:cat>
            <c:numRef>
              <c:f>'[NATTEF08148 (2).xls]Données'!$A$5:$A$70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'[NATTEF08148 (2).xls]Données'!$C$5:$C$70</c:f>
              <c:numCache>
                <c:formatCode>#,##0.0</c:formatCode>
                <c:ptCount val="66"/>
                <c:pt idx="0">
                  <c:v>8.3258419824384564</c:v>
                </c:pt>
                <c:pt idx="1">
                  <c:v>6.7470523638885673</c:v>
                </c:pt>
                <c:pt idx="2">
                  <c:v>7.1553563147317973</c:v>
                </c:pt>
                <c:pt idx="3">
                  <c:v>5.7377395758458016</c:v>
                </c:pt>
                <c:pt idx="4">
                  <c:v>6.5834910189391183</c:v>
                </c:pt>
                <c:pt idx="5">
                  <c:v>7.1546850910752013</c:v>
                </c:pt>
                <c:pt idx="6">
                  <c:v>5.3218326489193206</c:v>
                </c:pt>
                <c:pt idx="7">
                  <c:v>4.9768547902544711</c:v>
                </c:pt>
                <c:pt idx="8">
                  <c:v>5.2303823350534122</c:v>
                </c:pt>
                <c:pt idx="9">
                  <c:v>4.2896629127323553</c:v>
                </c:pt>
                <c:pt idx="10">
                  <c:v>6.1052842687791626</c:v>
                </c:pt>
                <c:pt idx="11">
                  <c:v>5.6639224056569537</c:v>
                </c:pt>
                <c:pt idx="12">
                  <c:v>7.7005290844867567</c:v>
                </c:pt>
                <c:pt idx="13">
                  <c:v>6.4870528839284294</c:v>
                </c:pt>
                <c:pt idx="14">
                  <c:v>4.966991840374587</c:v>
                </c:pt>
                <c:pt idx="15">
                  <c:v>4.96251387385146</c:v>
                </c:pt>
                <c:pt idx="16">
                  <c:v>4.3359658261762997</c:v>
                </c:pt>
                <c:pt idx="17">
                  <c:v>5.2215500826550016</c:v>
                </c:pt>
                <c:pt idx="18">
                  <c:v>5.0355286274698559</c:v>
                </c:pt>
                <c:pt idx="19">
                  <c:v>3.6219893855812311</c:v>
                </c:pt>
                <c:pt idx="20">
                  <c:v>5.9831502145513946</c:v>
                </c:pt>
                <c:pt idx="21">
                  <c:v>5.9802988600766218</c:v>
                </c:pt>
                <c:pt idx="22">
                  <c:v>5.7258452667445017</c:v>
                </c:pt>
                <c:pt idx="23">
                  <c:v>5.3585753518651504</c:v>
                </c:pt>
                <c:pt idx="24">
                  <c:v>5.7187120153585758</c:v>
                </c:pt>
                <c:pt idx="25">
                  <c:v>8.2925038031789331</c:v>
                </c:pt>
                <c:pt idx="26">
                  <c:v>5.9706956082986231</c:v>
                </c:pt>
                <c:pt idx="27">
                  <c:v>6.4651438739311144</c:v>
                </c:pt>
                <c:pt idx="28">
                  <c:v>7.889844472231915</c:v>
                </c:pt>
                <c:pt idx="29">
                  <c:v>5.8277642217204457</c:v>
                </c:pt>
                <c:pt idx="30">
                  <c:v>5.0977215649328649</c:v>
                </c:pt>
                <c:pt idx="31">
                  <c:v>6.3283321756089457</c:v>
                </c:pt>
                <c:pt idx="32">
                  <c:v>6.5236857639893131</c:v>
                </c:pt>
                <c:pt idx="33">
                  <c:v>6.1705090329569199</c:v>
                </c:pt>
                <c:pt idx="34">
                  <c:v>5.0405547451193877</c:v>
                </c:pt>
                <c:pt idx="35">
                  <c:v>4.8086932164637997</c:v>
                </c:pt>
                <c:pt idx="36">
                  <c:v>3.4964681858334616</c:v>
                </c:pt>
                <c:pt idx="37">
                  <c:v>1.2494782880453326</c:v>
                </c:pt>
                <c:pt idx="38">
                  <c:v>1.5390907652129884</c:v>
                </c:pt>
                <c:pt idx="39">
                  <c:v>1.2493851498560413</c:v>
                </c:pt>
                <c:pt idx="40">
                  <c:v>2.9390231226264532</c:v>
                </c:pt>
                <c:pt idx="41">
                  <c:v>4.2886563516902179</c:v>
                </c:pt>
                <c:pt idx="42">
                  <c:v>6.1695639103979438</c:v>
                </c:pt>
                <c:pt idx="43">
                  <c:v>7.2318737734494825</c:v>
                </c:pt>
                <c:pt idx="44">
                  <c:v>6.0148392560258532</c:v>
                </c:pt>
                <c:pt idx="45">
                  <c:v>6.953307524193816</c:v>
                </c:pt>
                <c:pt idx="46">
                  <c:v>6.0279431187642221</c:v>
                </c:pt>
                <c:pt idx="47">
                  <c:v>7.0922129021015303</c:v>
                </c:pt>
                <c:pt idx="48">
                  <c:v>6.2947700441082901</c:v>
                </c:pt>
                <c:pt idx="49">
                  <c:v>6.4024253475527706</c:v>
                </c:pt>
                <c:pt idx="50">
                  <c:v>6.0058731450399421</c:v>
                </c:pt>
                <c:pt idx="51">
                  <c:v>6.2023104276152248</c:v>
                </c:pt>
                <c:pt idx="52">
                  <c:v>6.92098575481028</c:v>
                </c:pt>
                <c:pt idx="53">
                  <c:v>5.8589848804434075</c:v>
                </c:pt>
                <c:pt idx="54">
                  <c:v>5.3993358728037162</c:v>
                </c:pt>
                <c:pt idx="55">
                  <c:v>4.0509431458841494</c:v>
                </c:pt>
                <c:pt idx="56">
                  <c:v>4.0000311447378163</c:v>
                </c:pt>
                <c:pt idx="57">
                  <c:v>4.3694967935526066</c:v>
                </c:pt>
                <c:pt idx="58">
                  <c:v>4.1926777689010866</c:v>
                </c:pt>
                <c:pt idx="59">
                  <c:v>7.0592157596235365</c:v>
                </c:pt>
                <c:pt idx="60">
                  <c:v>6.4976579074161362</c:v>
                </c:pt>
                <c:pt idx="61">
                  <c:v>6.1263258754372396</c:v>
                </c:pt>
                <c:pt idx="62">
                  <c:v>5.6026060960925737</c:v>
                </c:pt>
                <c:pt idx="63">
                  <c:v>4.9545428114656112</c:v>
                </c:pt>
                <c:pt idx="64">
                  <c:v>5.206588501229632</c:v>
                </c:pt>
                <c:pt idx="65">
                  <c:v>5.5208351284969819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'[NATTEF08148 (2).xls]Données'!$D$4</c:f>
              <c:strCache>
                <c:ptCount val="1"/>
                <c:pt idx="0">
                  <c:v>Taux d'investissement en logement </c:v>
                </c:pt>
              </c:strCache>
            </c:strRef>
          </c:tx>
          <c:marker>
            <c:symbol val="none"/>
          </c:marker>
          <c:cat>
            <c:numRef>
              <c:f>'[NATTEF08148 (2).xls]Données'!$A$5:$A$70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'[NATTEF08148 (2).xls]Données'!$D$5:$D$70</c:f>
              <c:numCache>
                <c:formatCode>#,##0.0</c:formatCode>
                <c:ptCount val="66"/>
                <c:pt idx="0">
                  <c:v>6.8738819726315974</c:v>
                </c:pt>
                <c:pt idx="1">
                  <c:v>7.9145474511617149</c:v>
                </c:pt>
                <c:pt idx="2">
                  <c:v>8.9033853764105739</c:v>
                </c:pt>
                <c:pt idx="3">
                  <c:v>9.2399412876843066</c:v>
                </c:pt>
                <c:pt idx="4">
                  <c:v>9.8833781590930787</c:v>
                </c:pt>
                <c:pt idx="5">
                  <c:v>10.663247561551678</c:v>
                </c:pt>
                <c:pt idx="6">
                  <c:v>10.54124029096289</c:v>
                </c:pt>
                <c:pt idx="7">
                  <c:v>11.19136476342803</c:v>
                </c:pt>
                <c:pt idx="8">
                  <c:v>11.304759879258688</c:v>
                </c:pt>
                <c:pt idx="9">
                  <c:v>11.321754345605942</c:v>
                </c:pt>
                <c:pt idx="10">
                  <c:v>10.904777871439004</c:v>
                </c:pt>
                <c:pt idx="11">
                  <c:v>11.657736928460457</c:v>
                </c:pt>
                <c:pt idx="12">
                  <c:v>10.62363244040851</c:v>
                </c:pt>
                <c:pt idx="13">
                  <c:v>11.443858029661449</c:v>
                </c:pt>
                <c:pt idx="14">
                  <c:v>12.502375626799994</c:v>
                </c:pt>
                <c:pt idx="15">
                  <c:v>12.96415443856338</c:v>
                </c:pt>
                <c:pt idx="16">
                  <c:v>13.517661813738984</c:v>
                </c:pt>
                <c:pt idx="17">
                  <c:v>13.596376061262136</c:v>
                </c:pt>
                <c:pt idx="18">
                  <c:v>13.958147818343722</c:v>
                </c:pt>
                <c:pt idx="19">
                  <c:v>14.007787840349273</c:v>
                </c:pt>
                <c:pt idx="20">
                  <c:v>13.551742366875741</c:v>
                </c:pt>
                <c:pt idx="21">
                  <c:v>13.99319228744055</c:v>
                </c:pt>
                <c:pt idx="22">
                  <c:v>14.23145655126403</c:v>
                </c:pt>
                <c:pt idx="23">
                  <c:v>14.87461677012262</c:v>
                </c:pt>
                <c:pt idx="24">
                  <c:v>15.300426563973236</c:v>
                </c:pt>
                <c:pt idx="25">
                  <c:v>13.857580591907329</c:v>
                </c:pt>
                <c:pt idx="26">
                  <c:v>13.777944867114511</c:v>
                </c:pt>
                <c:pt idx="27">
                  <c:v>13.273984817070698</c:v>
                </c:pt>
                <c:pt idx="28">
                  <c:v>13.243799390316887</c:v>
                </c:pt>
                <c:pt idx="29">
                  <c:v>13.571484934566733</c:v>
                </c:pt>
                <c:pt idx="30">
                  <c:v>13.741002490078385</c:v>
                </c:pt>
                <c:pt idx="31">
                  <c:v>12.701107115430849</c:v>
                </c:pt>
                <c:pt idx="32">
                  <c:v>11.711544907584107</c:v>
                </c:pt>
                <c:pt idx="33">
                  <c:v>11.102508588035963</c:v>
                </c:pt>
                <c:pt idx="34">
                  <c:v>10.715081656913302</c:v>
                </c:pt>
                <c:pt idx="35">
                  <c:v>10.034391435410134</c:v>
                </c:pt>
                <c:pt idx="36">
                  <c:v>10.031269961311413</c:v>
                </c:pt>
                <c:pt idx="37">
                  <c:v>10.330899198720335</c:v>
                </c:pt>
                <c:pt idx="38">
                  <c:v>10.648356097160603</c:v>
                </c:pt>
                <c:pt idx="39">
                  <c:v>11.003934397099197</c:v>
                </c:pt>
                <c:pt idx="40">
                  <c:v>10.478011033820627</c:v>
                </c:pt>
                <c:pt idx="41">
                  <c:v>9.5960702132849018</c:v>
                </c:pt>
                <c:pt idx="42">
                  <c:v>8.8170192769502407</c:v>
                </c:pt>
                <c:pt idx="43">
                  <c:v>8.2869456803435995</c:v>
                </c:pt>
                <c:pt idx="44">
                  <c:v>8.6303459273856582</c:v>
                </c:pt>
                <c:pt idx="45">
                  <c:v>8.4780989949775893</c:v>
                </c:pt>
                <c:pt idx="46">
                  <c:v>8.2210474040030839</c:v>
                </c:pt>
                <c:pt idx="47">
                  <c:v>8.4314540367283239</c:v>
                </c:pt>
                <c:pt idx="48">
                  <c:v>8.6349299672554984</c:v>
                </c:pt>
                <c:pt idx="49">
                  <c:v>9.088295488499746</c:v>
                </c:pt>
                <c:pt idx="50">
                  <c:v>8.9499484943849819</c:v>
                </c:pt>
                <c:pt idx="51">
                  <c:v>8.786945145618736</c:v>
                </c:pt>
                <c:pt idx="52">
                  <c:v>8.9102274887024038</c:v>
                </c:pt>
                <c:pt idx="53">
                  <c:v>9.1957340470141098</c:v>
                </c:pt>
                <c:pt idx="54">
                  <c:v>9.5119718155253512</c:v>
                </c:pt>
                <c:pt idx="55">
                  <c:v>9.9429379533111586</c:v>
                </c:pt>
                <c:pt idx="56">
                  <c:v>10.482470919682481</c:v>
                </c:pt>
                <c:pt idx="57">
                  <c:v>10.67271182457948</c:v>
                </c:pt>
                <c:pt idx="58">
                  <c:v>10.553618746381359</c:v>
                </c:pt>
                <c:pt idx="59">
                  <c:v>9.1239674508290491</c:v>
                </c:pt>
                <c:pt idx="60">
                  <c:v>9.1706000492479216</c:v>
                </c:pt>
                <c:pt idx="61">
                  <c:v>9.3110513199368423</c:v>
                </c:pt>
                <c:pt idx="62">
                  <c:v>9.2075943819745891</c:v>
                </c:pt>
                <c:pt idx="63">
                  <c:v>9.0865183674883188</c:v>
                </c:pt>
                <c:pt idx="64">
                  <c:v>8.8071560583695891</c:v>
                </c:pt>
                <c:pt idx="65">
                  <c:v>8.6335013372289584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00160"/>
        <c:axId val="106759296"/>
      </c:lineChart>
      <c:catAx>
        <c:axId val="1067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759296"/>
        <c:crosses val="autoZero"/>
        <c:auto val="1"/>
        <c:lblAlgn val="ctr"/>
        <c:lblOffset val="100"/>
        <c:noMultiLvlLbl val="0"/>
      </c:catAx>
      <c:valAx>
        <c:axId val="10675929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6700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Encours</a:t>
            </a:r>
            <a:r>
              <a:rPr lang="fr-FR" baseline="0"/>
              <a:t> des dépôts à vue des ménages en millions d'euros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mh.m.if.dav000.3.r.3d.to.t.m.e.!$A$349:$A$444</c:f>
              <c:numCache>
                <c:formatCode>mmm\-yy</c:formatCode>
                <c:ptCount val="96"/>
                <c:pt idx="0">
                  <c:v>39569</c:v>
                </c:pt>
                <c:pt idx="1">
                  <c:v>39600</c:v>
                </c:pt>
                <c:pt idx="2">
                  <c:v>39630</c:v>
                </c:pt>
                <c:pt idx="3">
                  <c:v>39661</c:v>
                </c:pt>
                <c:pt idx="4">
                  <c:v>39692</c:v>
                </c:pt>
                <c:pt idx="5">
                  <c:v>39722</c:v>
                </c:pt>
                <c:pt idx="6">
                  <c:v>39753</c:v>
                </c:pt>
                <c:pt idx="7">
                  <c:v>39783</c:v>
                </c:pt>
                <c:pt idx="8">
                  <c:v>39814</c:v>
                </c:pt>
                <c:pt idx="9">
                  <c:v>39845</c:v>
                </c:pt>
                <c:pt idx="10">
                  <c:v>39873</c:v>
                </c:pt>
                <c:pt idx="11">
                  <c:v>39904</c:v>
                </c:pt>
                <c:pt idx="12">
                  <c:v>39934</c:v>
                </c:pt>
                <c:pt idx="13">
                  <c:v>39965</c:v>
                </c:pt>
                <c:pt idx="14">
                  <c:v>39995</c:v>
                </c:pt>
                <c:pt idx="15">
                  <c:v>40026</c:v>
                </c:pt>
                <c:pt idx="16">
                  <c:v>40057</c:v>
                </c:pt>
                <c:pt idx="17">
                  <c:v>40087</c:v>
                </c:pt>
                <c:pt idx="18">
                  <c:v>40118</c:v>
                </c:pt>
                <c:pt idx="19">
                  <c:v>40148</c:v>
                </c:pt>
                <c:pt idx="20">
                  <c:v>40179</c:v>
                </c:pt>
                <c:pt idx="21">
                  <c:v>40210</c:v>
                </c:pt>
                <c:pt idx="22">
                  <c:v>40238</c:v>
                </c:pt>
                <c:pt idx="23">
                  <c:v>40269</c:v>
                </c:pt>
                <c:pt idx="24">
                  <c:v>40299</c:v>
                </c:pt>
                <c:pt idx="25">
                  <c:v>40330</c:v>
                </c:pt>
                <c:pt idx="26">
                  <c:v>40360</c:v>
                </c:pt>
                <c:pt idx="27">
                  <c:v>40391</c:v>
                </c:pt>
                <c:pt idx="28">
                  <c:v>40422</c:v>
                </c:pt>
                <c:pt idx="29">
                  <c:v>40452</c:v>
                </c:pt>
                <c:pt idx="30">
                  <c:v>40483</c:v>
                </c:pt>
                <c:pt idx="31">
                  <c:v>40513</c:v>
                </c:pt>
                <c:pt idx="32">
                  <c:v>40544</c:v>
                </c:pt>
                <c:pt idx="33">
                  <c:v>40575</c:v>
                </c:pt>
                <c:pt idx="34">
                  <c:v>40603</c:v>
                </c:pt>
                <c:pt idx="35">
                  <c:v>40634</c:v>
                </c:pt>
                <c:pt idx="36">
                  <c:v>40664</c:v>
                </c:pt>
                <c:pt idx="37">
                  <c:v>40695</c:v>
                </c:pt>
                <c:pt idx="38">
                  <c:v>40725</c:v>
                </c:pt>
                <c:pt idx="39">
                  <c:v>40756</c:v>
                </c:pt>
                <c:pt idx="40">
                  <c:v>40787</c:v>
                </c:pt>
                <c:pt idx="41">
                  <c:v>40817</c:v>
                </c:pt>
                <c:pt idx="42">
                  <c:v>40848</c:v>
                </c:pt>
                <c:pt idx="43">
                  <c:v>40878</c:v>
                </c:pt>
                <c:pt idx="44">
                  <c:v>40909</c:v>
                </c:pt>
                <c:pt idx="45">
                  <c:v>40940</c:v>
                </c:pt>
                <c:pt idx="46">
                  <c:v>40969</c:v>
                </c:pt>
                <c:pt idx="47">
                  <c:v>41000</c:v>
                </c:pt>
                <c:pt idx="48">
                  <c:v>41030</c:v>
                </c:pt>
                <c:pt idx="49">
                  <c:v>41061</c:v>
                </c:pt>
                <c:pt idx="50">
                  <c:v>41091</c:v>
                </c:pt>
                <c:pt idx="51">
                  <c:v>41122</c:v>
                </c:pt>
                <c:pt idx="52">
                  <c:v>41153</c:v>
                </c:pt>
                <c:pt idx="53">
                  <c:v>41183</c:v>
                </c:pt>
                <c:pt idx="54">
                  <c:v>41214</c:v>
                </c:pt>
                <c:pt idx="55">
                  <c:v>41244</c:v>
                </c:pt>
                <c:pt idx="56">
                  <c:v>41275</c:v>
                </c:pt>
                <c:pt idx="57">
                  <c:v>41306</c:v>
                </c:pt>
                <c:pt idx="58">
                  <c:v>41334</c:v>
                </c:pt>
                <c:pt idx="59">
                  <c:v>41365</c:v>
                </c:pt>
                <c:pt idx="60">
                  <c:v>41395</c:v>
                </c:pt>
                <c:pt idx="61">
                  <c:v>41426</c:v>
                </c:pt>
                <c:pt idx="62">
                  <c:v>41456</c:v>
                </c:pt>
                <c:pt idx="63">
                  <c:v>41487</c:v>
                </c:pt>
                <c:pt idx="64">
                  <c:v>41518</c:v>
                </c:pt>
                <c:pt idx="65">
                  <c:v>41548</c:v>
                </c:pt>
                <c:pt idx="66">
                  <c:v>41579</c:v>
                </c:pt>
                <c:pt idx="67">
                  <c:v>41609</c:v>
                </c:pt>
                <c:pt idx="68">
                  <c:v>41640</c:v>
                </c:pt>
                <c:pt idx="69">
                  <c:v>41671</c:v>
                </c:pt>
                <c:pt idx="70">
                  <c:v>41699</c:v>
                </c:pt>
                <c:pt idx="71">
                  <c:v>41730</c:v>
                </c:pt>
                <c:pt idx="72">
                  <c:v>41760</c:v>
                </c:pt>
                <c:pt idx="73">
                  <c:v>41791</c:v>
                </c:pt>
                <c:pt idx="74">
                  <c:v>41821</c:v>
                </c:pt>
                <c:pt idx="75">
                  <c:v>41852</c:v>
                </c:pt>
                <c:pt idx="76">
                  <c:v>41883</c:v>
                </c:pt>
                <c:pt idx="77">
                  <c:v>41913</c:v>
                </c:pt>
                <c:pt idx="78">
                  <c:v>41944</c:v>
                </c:pt>
                <c:pt idx="79">
                  <c:v>41974</c:v>
                </c:pt>
                <c:pt idx="80">
                  <c:v>42005</c:v>
                </c:pt>
                <c:pt idx="81">
                  <c:v>42036</c:v>
                </c:pt>
                <c:pt idx="82">
                  <c:v>42064</c:v>
                </c:pt>
                <c:pt idx="83">
                  <c:v>42095</c:v>
                </c:pt>
                <c:pt idx="84">
                  <c:v>42125</c:v>
                </c:pt>
                <c:pt idx="85">
                  <c:v>42156</c:v>
                </c:pt>
                <c:pt idx="86">
                  <c:v>42186</c:v>
                </c:pt>
                <c:pt idx="87">
                  <c:v>42217</c:v>
                </c:pt>
                <c:pt idx="88">
                  <c:v>42248</c:v>
                </c:pt>
                <c:pt idx="89">
                  <c:v>42278</c:v>
                </c:pt>
                <c:pt idx="90">
                  <c:v>42309</c:v>
                </c:pt>
                <c:pt idx="91">
                  <c:v>42339</c:v>
                </c:pt>
                <c:pt idx="92">
                  <c:v>42370</c:v>
                </c:pt>
                <c:pt idx="93">
                  <c:v>42401</c:v>
                </c:pt>
                <c:pt idx="94">
                  <c:v>42430</c:v>
                </c:pt>
                <c:pt idx="95">
                  <c:v>42461</c:v>
                </c:pt>
              </c:numCache>
            </c:numRef>
          </c:cat>
          <c:val>
            <c:numRef>
              <c:f>mh.m.if.dav000.3.r.3d.to.t.m.e.!$B$349:$B$444</c:f>
              <c:numCache>
                <c:formatCode>General</c:formatCode>
                <c:ptCount val="96"/>
                <c:pt idx="0">
                  <c:v>240777</c:v>
                </c:pt>
                <c:pt idx="1">
                  <c:v>243434</c:v>
                </c:pt>
                <c:pt idx="2">
                  <c:v>246305</c:v>
                </c:pt>
                <c:pt idx="3">
                  <c:v>244092</c:v>
                </c:pt>
                <c:pt idx="4">
                  <c:v>242356</c:v>
                </c:pt>
                <c:pt idx="5">
                  <c:v>241545</c:v>
                </c:pt>
                <c:pt idx="6">
                  <c:v>236137</c:v>
                </c:pt>
                <c:pt idx="7">
                  <c:v>243703</c:v>
                </c:pt>
                <c:pt idx="8">
                  <c:v>241038</c:v>
                </c:pt>
                <c:pt idx="9">
                  <c:v>236980</c:v>
                </c:pt>
                <c:pt idx="10">
                  <c:v>236208</c:v>
                </c:pt>
                <c:pt idx="11">
                  <c:v>247050</c:v>
                </c:pt>
                <c:pt idx="12">
                  <c:v>243273</c:v>
                </c:pt>
                <c:pt idx="13">
                  <c:v>247245</c:v>
                </c:pt>
                <c:pt idx="14">
                  <c:v>255770</c:v>
                </c:pt>
                <c:pt idx="15">
                  <c:v>253301</c:v>
                </c:pt>
                <c:pt idx="16">
                  <c:v>253577</c:v>
                </c:pt>
                <c:pt idx="17">
                  <c:v>257588</c:v>
                </c:pt>
                <c:pt idx="18">
                  <c:v>251508</c:v>
                </c:pt>
                <c:pt idx="19">
                  <c:v>262411</c:v>
                </c:pt>
                <c:pt idx="20">
                  <c:v>265007</c:v>
                </c:pt>
                <c:pt idx="21">
                  <c:v>259358</c:v>
                </c:pt>
                <c:pt idx="22">
                  <c:v>262275</c:v>
                </c:pt>
                <c:pt idx="23">
                  <c:v>269000</c:v>
                </c:pt>
                <c:pt idx="24">
                  <c:v>263348</c:v>
                </c:pt>
                <c:pt idx="25">
                  <c:v>270516</c:v>
                </c:pt>
                <c:pt idx="26">
                  <c:v>277479</c:v>
                </c:pt>
                <c:pt idx="27">
                  <c:v>271507</c:v>
                </c:pt>
                <c:pt idx="28">
                  <c:v>269712</c:v>
                </c:pt>
                <c:pt idx="29">
                  <c:v>274780</c:v>
                </c:pt>
                <c:pt idx="30">
                  <c:v>267518</c:v>
                </c:pt>
                <c:pt idx="31">
                  <c:v>278439</c:v>
                </c:pt>
                <c:pt idx="32">
                  <c:v>275742</c:v>
                </c:pt>
                <c:pt idx="33">
                  <c:v>269103</c:v>
                </c:pt>
                <c:pt idx="34">
                  <c:v>273715</c:v>
                </c:pt>
                <c:pt idx="35">
                  <c:v>282992</c:v>
                </c:pt>
                <c:pt idx="36">
                  <c:v>274626</c:v>
                </c:pt>
                <c:pt idx="37">
                  <c:v>283202</c:v>
                </c:pt>
                <c:pt idx="38">
                  <c:v>291710</c:v>
                </c:pt>
                <c:pt idx="39">
                  <c:v>284316</c:v>
                </c:pt>
                <c:pt idx="40">
                  <c:v>285331</c:v>
                </c:pt>
                <c:pt idx="41">
                  <c:v>283260</c:v>
                </c:pt>
                <c:pt idx="42">
                  <c:v>276683</c:v>
                </c:pt>
                <c:pt idx="43">
                  <c:v>284432</c:v>
                </c:pt>
                <c:pt idx="44">
                  <c:v>285728</c:v>
                </c:pt>
                <c:pt idx="45">
                  <c:v>275997</c:v>
                </c:pt>
                <c:pt idx="46">
                  <c:v>278951</c:v>
                </c:pt>
                <c:pt idx="47">
                  <c:v>286158</c:v>
                </c:pt>
                <c:pt idx="48">
                  <c:v>279209</c:v>
                </c:pt>
                <c:pt idx="49">
                  <c:v>289131</c:v>
                </c:pt>
                <c:pt idx="50">
                  <c:v>292598</c:v>
                </c:pt>
                <c:pt idx="51">
                  <c:v>288590</c:v>
                </c:pt>
                <c:pt idx="52">
                  <c:v>288210</c:v>
                </c:pt>
                <c:pt idx="53">
                  <c:v>282905</c:v>
                </c:pt>
                <c:pt idx="54">
                  <c:v>273085</c:v>
                </c:pt>
                <c:pt idx="55">
                  <c:v>279161</c:v>
                </c:pt>
                <c:pt idx="56">
                  <c:v>277725</c:v>
                </c:pt>
                <c:pt idx="57">
                  <c:v>273918</c:v>
                </c:pt>
                <c:pt idx="58">
                  <c:v>277914</c:v>
                </c:pt>
                <c:pt idx="59">
                  <c:v>286113</c:v>
                </c:pt>
                <c:pt idx="60">
                  <c:v>279948</c:v>
                </c:pt>
                <c:pt idx="61">
                  <c:v>288942</c:v>
                </c:pt>
                <c:pt idx="62">
                  <c:v>294682</c:v>
                </c:pt>
                <c:pt idx="63">
                  <c:v>292510</c:v>
                </c:pt>
                <c:pt idx="64">
                  <c:v>292149</c:v>
                </c:pt>
                <c:pt idx="65">
                  <c:v>292245</c:v>
                </c:pt>
                <c:pt idx="66">
                  <c:v>289510</c:v>
                </c:pt>
                <c:pt idx="67">
                  <c:v>295451</c:v>
                </c:pt>
                <c:pt idx="68">
                  <c:v>289027</c:v>
                </c:pt>
                <c:pt idx="69">
                  <c:v>290440</c:v>
                </c:pt>
                <c:pt idx="70">
                  <c:v>294350</c:v>
                </c:pt>
                <c:pt idx="71">
                  <c:v>297150</c:v>
                </c:pt>
                <c:pt idx="72">
                  <c:v>295295</c:v>
                </c:pt>
                <c:pt idx="73">
                  <c:v>303440</c:v>
                </c:pt>
                <c:pt idx="74">
                  <c:v>307085</c:v>
                </c:pt>
                <c:pt idx="75">
                  <c:v>309695</c:v>
                </c:pt>
                <c:pt idx="76">
                  <c:v>307497</c:v>
                </c:pt>
                <c:pt idx="77">
                  <c:v>303531</c:v>
                </c:pt>
                <c:pt idx="78">
                  <c:v>306472</c:v>
                </c:pt>
                <c:pt idx="79">
                  <c:v>314206</c:v>
                </c:pt>
                <c:pt idx="80">
                  <c:v>312960</c:v>
                </c:pt>
                <c:pt idx="81">
                  <c:v>314741</c:v>
                </c:pt>
                <c:pt idx="82">
                  <c:v>322013</c:v>
                </c:pt>
                <c:pt idx="83">
                  <c:v>328164</c:v>
                </c:pt>
                <c:pt idx="84">
                  <c:v>326412</c:v>
                </c:pt>
                <c:pt idx="85">
                  <c:v>336468</c:v>
                </c:pt>
                <c:pt idx="86">
                  <c:v>342688</c:v>
                </c:pt>
                <c:pt idx="87">
                  <c:v>341440</c:v>
                </c:pt>
                <c:pt idx="88">
                  <c:v>341607</c:v>
                </c:pt>
                <c:pt idx="89">
                  <c:v>339516</c:v>
                </c:pt>
                <c:pt idx="90">
                  <c:v>340853</c:v>
                </c:pt>
                <c:pt idx="91">
                  <c:v>348549</c:v>
                </c:pt>
                <c:pt idx="92">
                  <c:v>344592</c:v>
                </c:pt>
                <c:pt idx="93">
                  <c:v>344644</c:v>
                </c:pt>
                <c:pt idx="94">
                  <c:v>352688</c:v>
                </c:pt>
                <c:pt idx="95">
                  <c:v>357651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89504"/>
        <c:axId val="108093824"/>
      </c:areaChart>
      <c:dateAx>
        <c:axId val="1067895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093824"/>
        <c:crosses val="autoZero"/>
        <c:auto val="1"/>
        <c:lblOffset val="100"/>
        <c:baseTimeUnit val="months"/>
      </c:dateAx>
      <c:valAx>
        <c:axId val="1080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789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Encours</a:t>
            </a:r>
            <a:r>
              <a:rPr lang="fr-FR" baseline="0"/>
              <a:t> des dépôts à vue des ménages en millions d'euros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8288256"/>
        <c:axId val="108298240"/>
      </c:areaChart>
      <c:catAx>
        <c:axId val="108288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298240"/>
        <c:crosses val="autoZero"/>
        <c:auto val="1"/>
        <c:lblAlgn val="ctr"/>
        <c:lblOffset val="100"/>
        <c:noMultiLvlLbl val="1"/>
      </c:catAx>
      <c:valAx>
        <c:axId val="1082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288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Encours</a:t>
            </a:r>
            <a:r>
              <a:rPr lang="fr-FR" baseline="0"/>
              <a:t> du Livret A </a:t>
            </a:r>
          </a:p>
          <a:p>
            <a:pPr>
              <a:defRPr/>
            </a:pPr>
            <a:r>
              <a:rPr lang="fr-FR" baseline="0"/>
              <a:t>en millions d'euros</a:t>
            </a:r>
            <a:endParaRPr lang="fr-FR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cat>
            <c:numRef>
              <c:f>mh.m.if.h6d000.3.r.1a.to.t.m.e.!$A$309:$A$443</c:f>
              <c:numCache>
                <c:formatCode>mmm\-yy</c:formatCode>
                <c:ptCount val="135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</c:numCache>
            </c:numRef>
          </c:cat>
          <c:val>
            <c:numRef>
              <c:f>mh.m.if.h6d000.3.r.1a.to.t.m.e.!$B$309:$B$443</c:f>
              <c:numCache>
                <c:formatCode>General</c:formatCode>
                <c:ptCount val="135"/>
                <c:pt idx="0">
                  <c:v>114281</c:v>
                </c:pt>
                <c:pt idx="1">
                  <c:v>113994</c:v>
                </c:pt>
                <c:pt idx="2">
                  <c:v>113907</c:v>
                </c:pt>
                <c:pt idx="3">
                  <c:v>114350</c:v>
                </c:pt>
                <c:pt idx="4">
                  <c:v>114065</c:v>
                </c:pt>
                <c:pt idx="5">
                  <c:v>113568</c:v>
                </c:pt>
                <c:pt idx="6">
                  <c:v>113275</c:v>
                </c:pt>
                <c:pt idx="7">
                  <c:v>112730</c:v>
                </c:pt>
                <c:pt idx="8">
                  <c:v>111618</c:v>
                </c:pt>
                <c:pt idx="9">
                  <c:v>110895</c:v>
                </c:pt>
                <c:pt idx="10">
                  <c:v>109985</c:v>
                </c:pt>
                <c:pt idx="11">
                  <c:v>112130</c:v>
                </c:pt>
                <c:pt idx="12">
                  <c:v>112881</c:v>
                </c:pt>
                <c:pt idx="13">
                  <c:v>112759</c:v>
                </c:pt>
                <c:pt idx="14">
                  <c:v>112172</c:v>
                </c:pt>
                <c:pt idx="15">
                  <c:v>112148</c:v>
                </c:pt>
                <c:pt idx="16">
                  <c:v>111661</c:v>
                </c:pt>
                <c:pt idx="17">
                  <c:v>111223</c:v>
                </c:pt>
                <c:pt idx="18">
                  <c:v>111679</c:v>
                </c:pt>
                <c:pt idx="19">
                  <c:v>112691</c:v>
                </c:pt>
                <c:pt idx="20">
                  <c:v>112752</c:v>
                </c:pt>
                <c:pt idx="21">
                  <c:v>112694</c:v>
                </c:pt>
                <c:pt idx="22">
                  <c:v>112433</c:v>
                </c:pt>
                <c:pt idx="23">
                  <c:v>115364</c:v>
                </c:pt>
                <c:pt idx="24">
                  <c:v>116063</c:v>
                </c:pt>
                <c:pt idx="25">
                  <c:v>115809</c:v>
                </c:pt>
                <c:pt idx="26">
                  <c:v>115612</c:v>
                </c:pt>
                <c:pt idx="27">
                  <c:v>115824</c:v>
                </c:pt>
                <c:pt idx="28">
                  <c:v>115575</c:v>
                </c:pt>
                <c:pt idx="29">
                  <c:v>115148</c:v>
                </c:pt>
                <c:pt idx="30">
                  <c:v>115536</c:v>
                </c:pt>
                <c:pt idx="31">
                  <c:v>116475</c:v>
                </c:pt>
                <c:pt idx="32">
                  <c:v>116629</c:v>
                </c:pt>
                <c:pt idx="33">
                  <c:v>116700</c:v>
                </c:pt>
                <c:pt idx="34">
                  <c:v>116491</c:v>
                </c:pt>
                <c:pt idx="35">
                  <c:v>120436</c:v>
                </c:pt>
                <c:pt idx="36">
                  <c:v>122411</c:v>
                </c:pt>
                <c:pt idx="37">
                  <c:v>123617</c:v>
                </c:pt>
                <c:pt idx="38">
                  <c:v>124693</c:v>
                </c:pt>
                <c:pt idx="39">
                  <c:v>126015</c:v>
                </c:pt>
                <c:pt idx="40">
                  <c:v>126439</c:v>
                </c:pt>
                <c:pt idx="41">
                  <c:v>127539</c:v>
                </c:pt>
                <c:pt idx="42">
                  <c:v>128105</c:v>
                </c:pt>
                <c:pt idx="43">
                  <c:v>129908</c:v>
                </c:pt>
                <c:pt idx="44">
                  <c:v>130916</c:v>
                </c:pt>
                <c:pt idx="45">
                  <c:v>132828</c:v>
                </c:pt>
                <c:pt idx="46">
                  <c:v>133351</c:v>
                </c:pt>
                <c:pt idx="47">
                  <c:v>139210</c:v>
                </c:pt>
                <c:pt idx="48">
                  <c:v>156587</c:v>
                </c:pt>
                <c:pt idx="49">
                  <c:v>159797</c:v>
                </c:pt>
                <c:pt idx="50">
                  <c:v>162433</c:v>
                </c:pt>
                <c:pt idx="51">
                  <c:v>163114</c:v>
                </c:pt>
                <c:pt idx="52">
                  <c:v>162547</c:v>
                </c:pt>
                <c:pt idx="53">
                  <c:v>161505</c:v>
                </c:pt>
                <c:pt idx="54">
                  <c:v>160740</c:v>
                </c:pt>
                <c:pt idx="55">
                  <c:v>160854</c:v>
                </c:pt>
                <c:pt idx="56">
                  <c:v>160195</c:v>
                </c:pt>
                <c:pt idx="57">
                  <c:v>159100</c:v>
                </c:pt>
                <c:pt idx="58">
                  <c:v>158147</c:v>
                </c:pt>
                <c:pt idx="59">
                  <c:v>160945</c:v>
                </c:pt>
                <c:pt idx="60">
                  <c:v>162747</c:v>
                </c:pt>
                <c:pt idx="61">
                  <c:v>163032</c:v>
                </c:pt>
                <c:pt idx="62">
                  <c:v>163454</c:v>
                </c:pt>
                <c:pt idx="63">
                  <c:v>164043</c:v>
                </c:pt>
                <c:pt idx="64">
                  <c:v>163857</c:v>
                </c:pt>
                <c:pt idx="65">
                  <c:v>163797</c:v>
                </c:pt>
                <c:pt idx="66">
                  <c:v>165127</c:v>
                </c:pt>
                <c:pt idx="67">
                  <c:v>167253</c:v>
                </c:pt>
                <c:pt idx="68">
                  <c:v>167960</c:v>
                </c:pt>
                <c:pt idx="69">
                  <c:v>167805</c:v>
                </c:pt>
                <c:pt idx="70">
                  <c:v>167962</c:v>
                </c:pt>
                <c:pt idx="71">
                  <c:v>171380</c:v>
                </c:pt>
                <c:pt idx="72">
                  <c:v>175002</c:v>
                </c:pt>
                <c:pt idx="73">
                  <c:v>176753</c:v>
                </c:pt>
                <c:pt idx="74">
                  <c:v>178520</c:v>
                </c:pt>
                <c:pt idx="75">
                  <c:v>180241</c:v>
                </c:pt>
                <c:pt idx="76">
                  <c:v>180960</c:v>
                </c:pt>
                <c:pt idx="77">
                  <c:v>181409</c:v>
                </c:pt>
                <c:pt idx="78">
                  <c:v>183302</c:v>
                </c:pt>
                <c:pt idx="79">
                  <c:v>185941</c:v>
                </c:pt>
                <c:pt idx="80">
                  <c:v>187171</c:v>
                </c:pt>
                <c:pt idx="81">
                  <c:v>187528</c:v>
                </c:pt>
                <c:pt idx="82">
                  <c:v>187670</c:v>
                </c:pt>
                <c:pt idx="83">
                  <c:v>191810</c:v>
                </c:pt>
                <c:pt idx="84">
                  <c:v>195806</c:v>
                </c:pt>
                <c:pt idx="85">
                  <c:v>197673</c:v>
                </c:pt>
                <c:pt idx="86">
                  <c:v>198989</c:v>
                </c:pt>
                <c:pt idx="87">
                  <c:v>201336</c:v>
                </c:pt>
                <c:pt idx="88">
                  <c:v>202124</c:v>
                </c:pt>
                <c:pt idx="89">
                  <c:v>202917</c:v>
                </c:pt>
                <c:pt idx="90">
                  <c:v>204837</c:v>
                </c:pt>
                <c:pt idx="91">
                  <c:v>206599</c:v>
                </c:pt>
                <c:pt idx="92">
                  <c:v>207266</c:v>
                </c:pt>
                <c:pt idx="93">
                  <c:v>213670</c:v>
                </c:pt>
                <c:pt idx="94">
                  <c:v>215948</c:v>
                </c:pt>
                <c:pt idx="95">
                  <c:v>222564</c:v>
                </c:pt>
                <c:pt idx="96">
                  <c:v>230118</c:v>
                </c:pt>
                <c:pt idx="97">
                  <c:v>231639</c:v>
                </c:pt>
                <c:pt idx="98">
                  <c:v>233274</c:v>
                </c:pt>
                <c:pt idx="99">
                  <c:v>235941</c:v>
                </c:pt>
                <c:pt idx="100">
                  <c:v>236281</c:v>
                </c:pt>
                <c:pt idx="101">
                  <c:v>236611</c:v>
                </c:pt>
                <c:pt idx="102">
                  <c:v>236903</c:v>
                </c:pt>
                <c:pt idx="103">
                  <c:v>236940</c:v>
                </c:pt>
                <c:pt idx="104">
                  <c:v>235601</c:v>
                </c:pt>
                <c:pt idx="105">
                  <c:v>234244</c:v>
                </c:pt>
                <c:pt idx="106">
                  <c:v>233624</c:v>
                </c:pt>
                <c:pt idx="107">
                  <c:v>237421</c:v>
                </c:pt>
                <c:pt idx="108">
                  <c:v>239031</c:v>
                </c:pt>
                <c:pt idx="109">
                  <c:v>238811</c:v>
                </c:pt>
                <c:pt idx="110">
                  <c:v>239544</c:v>
                </c:pt>
                <c:pt idx="111">
                  <c:v>239934</c:v>
                </c:pt>
                <c:pt idx="112">
                  <c:v>239923</c:v>
                </c:pt>
                <c:pt idx="113">
                  <c:v>239837</c:v>
                </c:pt>
                <c:pt idx="114">
                  <c:v>238865</c:v>
                </c:pt>
                <c:pt idx="115">
                  <c:v>238399</c:v>
                </c:pt>
                <c:pt idx="116">
                  <c:v>236258</c:v>
                </c:pt>
                <c:pt idx="117">
                  <c:v>233550</c:v>
                </c:pt>
                <c:pt idx="118">
                  <c:v>232439</c:v>
                </c:pt>
                <c:pt idx="119">
                  <c:v>234750</c:v>
                </c:pt>
                <c:pt idx="120">
                  <c:v>234110</c:v>
                </c:pt>
                <c:pt idx="121">
                  <c:v>233196</c:v>
                </c:pt>
                <c:pt idx="122">
                  <c:v>233355</c:v>
                </c:pt>
                <c:pt idx="123">
                  <c:v>233219</c:v>
                </c:pt>
                <c:pt idx="124">
                  <c:v>232912</c:v>
                </c:pt>
                <c:pt idx="125">
                  <c:v>232789</c:v>
                </c:pt>
                <c:pt idx="126">
                  <c:v>231935</c:v>
                </c:pt>
                <c:pt idx="127">
                  <c:v>231551</c:v>
                </c:pt>
                <c:pt idx="128">
                  <c:v>229385</c:v>
                </c:pt>
                <c:pt idx="129">
                  <c:v>227321</c:v>
                </c:pt>
                <c:pt idx="130">
                  <c:v>226351</c:v>
                </c:pt>
                <c:pt idx="131">
                  <c:v>228567</c:v>
                </c:pt>
                <c:pt idx="132">
                  <c:v>227971</c:v>
                </c:pt>
                <c:pt idx="133">
                  <c:v>227525</c:v>
                </c:pt>
                <c:pt idx="134">
                  <c:v>227852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24576"/>
        <c:axId val="108426368"/>
      </c:areaChart>
      <c:dateAx>
        <c:axId val="1084245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08426368"/>
        <c:crosses val="autoZero"/>
        <c:auto val="1"/>
        <c:lblOffset val="100"/>
        <c:baseTimeUnit val="months"/>
      </c:dateAx>
      <c:valAx>
        <c:axId val="108426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42457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185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D5B9CB-FB59-4877-8A31-3E683CB892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2888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6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185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11A5FD-068E-48F6-B7C4-5FC210A96B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8569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1A5FD-068E-48F6-B7C4-5FC210A96B03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68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94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16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80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F11CED-951C-4D3D-B4D7-D4AF85235904}" type="slidenum">
              <a:rPr lang="fr-FR" altLang="fr-FR" smtClean="0">
                <a:latin typeface="Verdana" pitchFamily="34" charset="0"/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>
              <a:latin typeface="Verdana" pitchFamily="34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195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</p:spPr>
        <p:txBody>
          <a:bodyPr lIns="91289" tIns="45642" rIns="91289" bIns="45642"/>
          <a:lstStyle/>
          <a:p>
            <a:pPr defTabSz="914333"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31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94" indent="-285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16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80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46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12" indent="-2285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F11CED-951C-4D3D-B4D7-D4AF85235904}" type="slidenum">
              <a:rPr lang="fr-FR" altLang="fr-FR" smtClean="0">
                <a:latin typeface="Verdana" pitchFamily="34" charset="0"/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>
              <a:latin typeface="Verdana" pitchFamily="34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3525" cy="37195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</p:spPr>
        <p:txBody>
          <a:bodyPr lIns="91289" tIns="45642" rIns="91289" bIns="45642"/>
          <a:lstStyle/>
          <a:p>
            <a:pPr defTabSz="914333"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78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422900" y="3684588"/>
            <a:ext cx="255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71750"/>
            <a:ext cx="8001000" cy="1800225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fr-FR" altLang="fr-FR" noProof="0" dirty="0" smtClean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78024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171450"/>
            <a:ext cx="2000250" cy="41719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1" y="171450"/>
            <a:ext cx="5851525" cy="41719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00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39" y="171450"/>
            <a:ext cx="7244035" cy="4560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1257300"/>
            <a:ext cx="3924300" cy="3086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257300"/>
            <a:ext cx="3924300" cy="3086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0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39" y="171450"/>
            <a:ext cx="7244035" cy="45608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71500" y="1257300"/>
            <a:ext cx="3924300" cy="3086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924300" cy="3086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44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3094039" y="4794647"/>
            <a:ext cx="1838325" cy="242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9 décembre 2014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81851" y="4794647"/>
            <a:ext cx="1300163" cy="242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A9D2-4B5A-4B44-A1DD-A16DEE8F45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1"/>
          <p:cNvSpPr>
            <a:spLocks noGrp="1"/>
          </p:cNvSpPr>
          <p:nvPr>
            <p:ph type="ftr" sz="quarter" idx="12"/>
          </p:nvPr>
        </p:nvSpPr>
        <p:spPr>
          <a:xfrm>
            <a:off x="4211638" y="4766073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78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39" y="171450"/>
            <a:ext cx="7244035" cy="45608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275606"/>
            <a:ext cx="7208912" cy="3086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39" y="171450"/>
            <a:ext cx="7244035" cy="528092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1257300"/>
            <a:ext cx="39243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9243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67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05979"/>
            <a:ext cx="7355160" cy="42155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7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244035" cy="43204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1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39" y="171450"/>
            <a:ext cx="7244035" cy="45608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36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04787"/>
            <a:ext cx="213387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025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054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39" y="171450"/>
            <a:ext cx="7244035" cy="45608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71450"/>
            <a:ext cx="72437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257300"/>
            <a:ext cx="80010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28" name="Imag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4" r="78922" b="16924"/>
          <a:stretch>
            <a:fillRect/>
          </a:stretch>
        </p:blipFill>
        <p:spPr bwMode="auto">
          <a:xfrm>
            <a:off x="561975" y="24606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  <p:sldLayoutId id="2147484633" r:id="rId12"/>
    <p:sldLayoutId id="214748463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0C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100000"/>
        </a:spcBef>
        <a:spcAft>
          <a:spcPct val="0"/>
        </a:spcAft>
        <a:defRPr sz="2000">
          <a:solidFill>
            <a:srgbClr val="080504"/>
          </a:solidFill>
          <a:latin typeface="+mn-lt"/>
          <a:ea typeface="+mn-ea"/>
          <a:cs typeface="+mn-cs"/>
        </a:defRPr>
      </a:lvl1pPr>
      <a:lvl2pPr marL="204788" indent="-2032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569913" indent="-1746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9890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4pPr>
      <a:lvl5pPr marL="1408113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65313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322513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779713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236913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3981028" y="2571581"/>
            <a:ext cx="4762871" cy="864265"/>
          </a:xfrm>
        </p:spPr>
        <p:txBody>
          <a:bodyPr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L’Observatoire </a:t>
            </a:r>
            <a:r>
              <a:rPr lang="fr-FR" sz="16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des Retraites</a:t>
            </a:r>
            <a:r>
              <a:rPr lang="fr-FR" sz="1600" dirty="0">
                <a:latin typeface="Arial"/>
                <a:ea typeface="Calibri"/>
                <a:cs typeface="Times New Roman"/>
              </a:rPr>
              <a:t/>
            </a:r>
            <a:br>
              <a:rPr lang="fr-FR" sz="1600" dirty="0">
                <a:latin typeface="Arial"/>
                <a:ea typeface="Calibri"/>
                <a:cs typeface="Times New Roman"/>
              </a:rPr>
            </a:br>
            <a:r>
              <a:rPr lang="fr-FR" sz="16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Jeudi 7 juillet 2016 - 18 heures</a:t>
            </a:r>
            <a:r>
              <a:rPr lang="fr-FR" sz="1600" dirty="0">
                <a:latin typeface="Arial"/>
                <a:ea typeface="Calibri"/>
                <a:cs typeface="Times New Roman"/>
              </a:rPr>
              <a:t/>
            </a:r>
            <a:br>
              <a:rPr lang="fr-FR" sz="1600" dirty="0">
                <a:latin typeface="Arial"/>
                <a:ea typeface="Calibri"/>
                <a:cs typeface="Times New Roman"/>
              </a:rPr>
            </a:br>
            <a:r>
              <a:rPr lang="fr-FR" sz="16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Philippe Crevel Directeur du Cercle de </a:t>
            </a:r>
            <a:r>
              <a:rPr lang="fr-FR" sz="16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l’Épargne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3878188" y="3624287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 Toutes les prévisions se trompent, c’est l’une des rares certitudes qui a été donnée à l’homme. Mais si elles se trompent, elles disent vrai sur ceux qui les énoncent, non pas sur leur avenir, mais sur leur temps présent 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Milan Kundera </a:t>
            </a:r>
            <a:r>
              <a:rPr lang="fr-FR" alt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– L’ignorance 2005)</a:t>
            </a:r>
            <a:endParaRPr lang="fr-FR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2"/>
          <a:stretch/>
        </p:blipFill>
        <p:spPr bwMode="auto">
          <a:xfrm>
            <a:off x="-108520" y="-169"/>
            <a:ext cx="37242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3"/>
          <p:cNvSpPr txBox="1">
            <a:spLocks/>
          </p:cNvSpPr>
          <p:nvPr/>
        </p:nvSpPr>
        <p:spPr bwMode="auto">
          <a:xfrm>
            <a:off x="4067944" y="1347614"/>
            <a:ext cx="468052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FR" kern="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« LES TAUX BAS, DE LA POTION À LA DROGUE. IL N’Y A QU’UN PAS ! »</a:t>
            </a:r>
            <a:endParaRPr lang="fr-FR" kern="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3336" y="8620422"/>
            <a:ext cx="3030207" cy="103401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95" y="195486"/>
            <a:ext cx="30305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3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Politique monétaire non conventionnelle : quels effets 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7574"/>
            <a:ext cx="6435083" cy="379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forte volatilité 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7574"/>
            <a:ext cx="6721722" cy="400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411760" y="134761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CAC 40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5115"/>
            <a:ext cx="2123381" cy="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9548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"/>
          <p:cNvSpPr>
            <a:spLocks/>
          </p:cNvSpPr>
          <p:nvPr/>
        </p:nvSpPr>
        <p:spPr bwMode="auto">
          <a:xfrm>
            <a:off x="323529" y="259581"/>
            <a:ext cx="7992888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 smtClean="0">
                <a:solidFill>
                  <a:srgbClr val="0070C0"/>
                </a:solidFill>
              </a:rPr>
              <a:t>Ils épargnent !</a:t>
            </a:r>
            <a:endParaRPr lang="fr-FR" altLang="fr-FR" u="sng" dirty="0">
              <a:solidFill>
                <a:srgbClr val="0070C0"/>
              </a:solidFill>
            </a:endParaRPr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676456" y="51470"/>
            <a:ext cx="558501" cy="2253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89A9D2-4B5A-4B44-A1DD-A16DEE8F4529}" type="slidenum">
              <a:rPr lang="fr-FR" altLang="fr-FR" sz="1000" smtClean="0"/>
              <a:pPr>
                <a:defRPr/>
              </a:pPr>
              <a:t>12</a:t>
            </a:fld>
            <a:endParaRPr lang="fr-FR" altLang="fr-FR" sz="1000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320334"/>
              </p:ext>
            </p:extLst>
          </p:nvPr>
        </p:nvGraphicFramePr>
        <p:xfrm>
          <a:off x="1054349" y="771550"/>
          <a:ext cx="6977384" cy="387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4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5115"/>
            <a:ext cx="2123381" cy="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9548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"/>
          <p:cNvSpPr>
            <a:spLocks/>
          </p:cNvSpPr>
          <p:nvPr/>
        </p:nvSpPr>
        <p:spPr bwMode="auto">
          <a:xfrm>
            <a:off x="323529" y="259581"/>
            <a:ext cx="7992888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 smtClean="0">
                <a:solidFill>
                  <a:srgbClr val="0070C0"/>
                </a:solidFill>
              </a:rPr>
              <a:t>Le risque pourquoi pas, cependant...</a:t>
            </a:r>
            <a:endParaRPr lang="fr-FR" altLang="fr-FR" u="sng" dirty="0">
              <a:solidFill>
                <a:srgbClr val="0070C0"/>
              </a:solidFill>
            </a:endParaRPr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676456" y="51470"/>
            <a:ext cx="558501" cy="2253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89A9D2-4B5A-4B44-A1DD-A16DEE8F4529}" type="slidenum">
              <a:rPr lang="fr-FR" altLang="fr-FR" sz="1000" smtClean="0"/>
              <a:pPr>
                <a:defRPr/>
              </a:pPr>
              <a:t>13</a:t>
            </a:fld>
            <a:endParaRPr lang="fr-FR" altLang="fr-FR" sz="1000" dirty="0"/>
          </a:p>
        </p:txBody>
      </p:sp>
      <p:graphicFrame>
        <p:nvGraphicFramePr>
          <p:cNvPr id="2" name="Objet 1"/>
          <p:cNvGraphicFramePr>
            <a:graphicFrameLocks/>
          </p:cNvGraphicFramePr>
          <p:nvPr/>
        </p:nvGraphicFramePr>
        <p:xfrm>
          <a:off x="776288" y="936625"/>
          <a:ext cx="7446962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7449958" imgH="3340898" progId="Excel.Chart.8">
                  <p:embed/>
                </p:oleObj>
              </mc:Choice>
              <mc:Fallback>
                <p:oleObj r:id="rId4" imgW="7449958" imgH="334089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36625"/>
                        <a:ext cx="7446962" cy="334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43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5115"/>
            <a:ext cx="2123381" cy="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9548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676456" y="51470"/>
            <a:ext cx="558501" cy="2253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89A9D2-4B5A-4B44-A1DD-A16DEE8F4529}" type="slidenum">
              <a:rPr lang="fr-FR" altLang="fr-FR" sz="1000" smtClean="0"/>
              <a:pPr>
                <a:defRPr/>
              </a:pPr>
              <a:t>14</a:t>
            </a:fld>
            <a:endParaRPr lang="fr-FR" altLang="fr-FR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7584"/>
            <a:ext cx="7344815" cy="29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re 2"/>
          <p:cNvSpPr>
            <a:spLocks/>
          </p:cNvSpPr>
          <p:nvPr/>
        </p:nvSpPr>
        <p:spPr bwMode="auto">
          <a:xfrm>
            <a:off x="323529" y="259581"/>
            <a:ext cx="7992888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 smtClean="0">
                <a:solidFill>
                  <a:srgbClr val="0070C0"/>
                </a:solidFill>
              </a:rPr>
              <a:t>Le risque pourquoi pas, cependant...</a:t>
            </a:r>
            <a:endParaRPr lang="fr-FR" altLang="fr-FR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5115"/>
            <a:ext cx="2123381" cy="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9548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676456" y="51470"/>
            <a:ext cx="558501" cy="2253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89A9D2-4B5A-4B44-A1DD-A16DEE8F4529}" type="slidenum">
              <a:rPr lang="fr-FR" altLang="fr-FR" sz="1000" smtClean="0"/>
              <a:pPr>
                <a:defRPr/>
              </a:pPr>
              <a:t>15</a:t>
            </a:fld>
            <a:endParaRPr lang="fr-FR" altLang="fr-FR" sz="1000" dirty="0"/>
          </a:p>
        </p:txBody>
      </p:sp>
      <p:graphicFrame>
        <p:nvGraphicFramePr>
          <p:cNvPr id="2" name="Objet 1"/>
          <p:cNvGraphicFramePr>
            <a:graphicFrameLocks/>
          </p:cNvGraphicFramePr>
          <p:nvPr/>
        </p:nvGraphicFramePr>
        <p:xfrm>
          <a:off x="1065213" y="1081088"/>
          <a:ext cx="6942137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6943946" imgH="3273836" progId="Excel.Chart.8">
                  <p:embed/>
                </p:oleObj>
              </mc:Choice>
              <mc:Fallback>
                <p:oleObj r:id="rId4" imgW="6943946" imgH="32738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081088"/>
                        <a:ext cx="6942137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re 2"/>
          <p:cNvSpPr>
            <a:spLocks/>
          </p:cNvSpPr>
          <p:nvPr/>
        </p:nvSpPr>
        <p:spPr bwMode="auto">
          <a:xfrm>
            <a:off x="323529" y="259581"/>
            <a:ext cx="7992888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 smtClean="0">
                <a:solidFill>
                  <a:srgbClr val="0070C0"/>
                </a:solidFill>
              </a:rPr>
              <a:t>Le risque pourquoi pas, cependant...</a:t>
            </a:r>
            <a:endParaRPr lang="fr-FR" altLang="fr-FR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5115"/>
            <a:ext cx="2123381" cy="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9548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"/>
          <p:cNvSpPr>
            <a:spLocks/>
          </p:cNvSpPr>
          <p:nvPr/>
        </p:nvSpPr>
        <p:spPr bwMode="auto">
          <a:xfrm>
            <a:off x="323529" y="259581"/>
            <a:ext cx="7992888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 smtClean="0">
                <a:solidFill>
                  <a:srgbClr val="0070C0"/>
                </a:solidFill>
              </a:rPr>
              <a:t>La préférence pour la liquidité</a:t>
            </a:r>
            <a:endParaRPr lang="fr-FR" altLang="fr-FR" u="sng" dirty="0">
              <a:solidFill>
                <a:srgbClr val="0070C0"/>
              </a:solidFill>
            </a:endParaRPr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676456" y="51470"/>
            <a:ext cx="558501" cy="2253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89A9D2-4B5A-4B44-A1DD-A16DEE8F4529}" type="slidenum">
              <a:rPr lang="fr-FR" altLang="fr-FR" sz="1000" smtClean="0"/>
              <a:pPr>
                <a:defRPr/>
              </a:pPr>
              <a:t>16</a:t>
            </a:fld>
            <a:endParaRPr lang="fr-FR" altLang="fr-FR" sz="1000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128853912"/>
              </p:ext>
            </p:extLst>
          </p:nvPr>
        </p:nvGraphicFramePr>
        <p:xfrm>
          <a:off x="992866" y="1004676"/>
          <a:ext cx="6768752" cy="369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7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25115"/>
            <a:ext cx="2123381" cy="7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9548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"/>
          <p:cNvSpPr>
            <a:spLocks/>
          </p:cNvSpPr>
          <p:nvPr/>
        </p:nvSpPr>
        <p:spPr bwMode="auto">
          <a:xfrm>
            <a:off x="323529" y="259581"/>
            <a:ext cx="7992888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 smtClean="0">
                <a:solidFill>
                  <a:srgbClr val="0070C0"/>
                </a:solidFill>
              </a:rPr>
              <a:t>La préférence pour la liquidité</a:t>
            </a:r>
            <a:endParaRPr lang="fr-FR" altLang="fr-FR" u="sng" dirty="0">
              <a:solidFill>
                <a:srgbClr val="0070C0"/>
              </a:solidFill>
            </a:endParaRPr>
          </a:p>
        </p:txBody>
      </p:sp>
      <p:sp>
        <p:nvSpPr>
          <p:cNvPr id="11" name="Espace réservé du numéro de diapositive 1"/>
          <p:cNvSpPr txBox="1">
            <a:spLocks/>
          </p:cNvSpPr>
          <p:nvPr/>
        </p:nvSpPr>
        <p:spPr>
          <a:xfrm>
            <a:off x="8676456" y="51470"/>
            <a:ext cx="558501" cy="22537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089A9D2-4B5A-4B44-A1DD-A16DEE8F4529}" type="slidenum">
              <a:rPr lang="fr-FR" altLang="fr-FR" sz="1000" smtClean="0"/>
              <a:pPr>
                <a:defRPr/>
              </a:pPr>
              <a:t>17</a:t>
            </a:fld>
            <a:endParaRPr lang="fr-FR" altLang="fr-FR" sz="1000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92103641"/>
              </p:ext>
            </p:extLst>
          </p:nvPr>
        </p:nvGraphicFramePr>
        <p:xfrm>
          <a:off x="992866" y="1004676"/>
          <a:ext cx="6768752" cy="369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/>
        </p:nvGraphicFramePr>
        <p:xfrm>
          <a:off x="1504950" y="926306"/>
          <a:ext cx="6134100" cy="3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71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3" descr="thats-all-fol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époque formidable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275606"/>
            <a:ext cx="7208912" cy="28803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4" name="Picture 4" descr="http://a397.idata.over-blog.com/3/43/69/70/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144000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taux historiquement bas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275606"/>
            <a:ext cx="7208912" cy="45719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3"/>
            <a:ext cx="8458698" cy="34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8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re 2"/>
          <p:cNvSpPr>
            <a:spLocks/>
          </p:cNvSpPr>
          <p:nvPr/>
        </p:nvSpPr>
        <p:spPr bwMode="auto">
          <a:xfrm>
            <a:off x="1277910" y="73973"/>
            <a:ext cx="6703219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>
                <a:solidFill>
                  <a:srgbClr val="0070C0"/>
                </a:solidFill>
              </a:rPr>
              <a:t>Une situation sans précédent des taux</a:t>
            </a:r>
            <a:br>
              <a:rPr lang="fr-FR" altLang="fr-FR" dirty="0">
                <a:solidFill>
                  <a:srgbClr val="0070C0"/>
                </a:solidFill>
              </a:rPr>
            </a:br>
            <a:r>
              <a:rPr lang="fr-FR" altLang="fr-FR" dirty="0">
                <a:solidFill>
                  <a:srgbClr val="0070C0"/>
                </a:solidFill>
              </a:rPr>
              <a:t>de </a:t>
            </a:r>
            <a:r>
              <a:rPr lang="fr-FR" altLang="fr-FR" u="sng" dirty="0">
                <a:solidFill>
                  <a:srgbClr val="0070C0"/>
                </a:solidFill>
              </a:rPr>
              <a:t>court terme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6" y="1049470"/>
            <a:ext cx="6752462" cy="31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00394" y="4867144"/>
            <a:ext cx="97512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cs typeface="+mn-cs"/>
              </a:defRPr>
            </a:lvl1pPr>
          </a:lstStyle>
          <a:p>
            <a:pPr>
              <a:defRPr/>
            </a:pPr>
            <a:fld id="{1139D8E6-C03B-4D86-815E-C80B0237559A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023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re 2"/>
          <p:cNvSpPr>
            <a:spLocks/>
          </p:cNvSpPr>
          <p:nvPr/>
        </p:nvSpPr>
        <p:spPr bwMode="auto">
          <a:xfrm>
            <a:off x="1277910" y="73973"/>
            <a:ext cx="6703219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fr-FR" altLang="fr-FR" dirty="0">
                <a:solidFill>
                  <a:srgbClr val="0070C0"/>
                </a:solidFill>
              </a:rPr>
              <a:t>Une situation sans précédent des taux</a:t>
            </a:r>
            <a:br>
              <a:rPr lang="fr-FR" altLang="fr-FR" dirty="0">
                <a:solidFill>
                  <a:srgbClr val="0070C0"/>
                </a:solidFill>
              </a:rPr>
            </a:br>
            <a:r>
              <a:rPr lang="fr-FR" altLang="fr-FR" dirty="0">
                <a:solidFill>
                  <a:srgbClr val="0070C0"/>
                </a:solidFill>
              </a:rPr>
              <a:t>de </a:t>
            </a:r>
            <a:r>
              <a:rPr lang="fr-FR" altLang="fr-FR" u="sng" dirty="0">
                <a:solidFill>
                  <a:srgbClr val="0070C0"/>
                </a:solidFill>
              </a:rPr>
              <a:t>long terme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6" y="917973"/>
            <a:ext cx="6716780" cy="347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3497282" y="4860394"/>
            <a:ext cx="3606249" cy="242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675" dirty="0"/>
              <a:t>54</a:t>
            </a:r>
            <a:r>
              <a:rPr lang="fr-FR" altLang="fr-FR" sz="675" baseline="30000" dirty="0"/>
              <a:t>e</a:t>
            </a:r>
            <a:r>
              <a:rPr lang="fr-FR" altLang="fr-FR" sz="675" dirty="0"/>
              <a:t> Rencontre des correspondants </a:t>
            </a:r>
            <a:r>
              <a:rPr lang="fr-FR" altLang="fr-FR" sz="675" dirty="0" err="1"/>
              <a:t>Amphitéa</a:t>
            </a:r>
            <a:r>
              <a:rPr lang="fr-FR" altLang="fr-FR" sz="675" dirty="0"/>
              <a:t> du 4 juin 2016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00394" y="4867144"/>
            <a:ext cx="97512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cs typeface="+mn-cs"/>
              </a:defRPr>
            </a:lvl1pPr>
          </a:lstStyle>
          <a:p>
            <a:pPr>
              <a:defRPr/>
            </a:pPr>
            <a:fld id="{1139D8E6-C03B-4D86-815E-C80B0237559A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15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Excès d’endettement </a:t>
            </a:r>
            <a:endParaRPr lang="fr-FR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703534"/>
              </p:ext>
            </p:extLst>
          </p:nvPr>
        </p:nvGraphicFramePr>
        <p:xfrm>
          <a:off x="1043608" y="1131590"/>
          <a:ext cx="7266679" cy="374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59832" y="8435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Dette publique en milliards de dollars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419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Dette publique, dette privée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3256"/>
            <a:ext cx="81994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monde sans inflation ?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6174"/>
            <a:ext cx="7128792" cy="35138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403648" y="807620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Taux d’inflation en France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101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déflation salariale ?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7900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Noir">
  <a:themeElements>
    <a:clrScheme name="Present_Noir 1">
      <a:dk1>
        <a:srgbClr val="391909"/>
      </a:dk1>
      <a:lt1>
        <a:srgbClr val="FFFFFF"/>
      </a:lt1>
      <a:dk2>
        <a:srgbClr val="00B9E4"/>
      </a:dk2>
      <a:lt2>
        <a:srgbClr val="D7D1CE"/>
      </a:lt2>
      <a:accent1>
        <a:srgbClr val="99E3F4"/>
      </a:accent1>
      <a:accent2>
        <a:srgbClr val="61473A"/>
      </a:accent2>
      <a:accent3>
        <a:srgbClr val="FFFFFF"/>
      </a:accent3>
      <a:accent4>
        <a:srgbClr val="2F1406"/>
      </a:accent4>
      <a:accent5>
        <a:srgbClr val="CAEFF8"/>
      </a:accent5>
      <a:accent6>
        <a:srgbClr val="573F34"/>
      </a:accent6>
      <a:hlink>
        <a:srgbClr val="33C7E9"/>
      </a:hlink>
      <a:folHlink>
        <a:srgbClr val="88756B"/>
      </a:folHlink>
    </a:clrScheme>
    <a:fontScheme name="Present_Noi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_Noir 1">
        <a:dk1>
          <a:srgbClr val="391909"/>
        </a:dk1>
        <a:lt1>
          <a:srgbClr val="FFFFFF"/>
        </a:lt1>
        <a:dk2>
          <a:srgbClr val="00B9E4"/>
        </a:dk2>
        <a:lt2>
          <a:srgbClr val="D7D1CE"/>
        </a:lt2>
        <a:accent1>
          <a:srgbClr val="99E3F4"/>
        </a:accent1>
        <a:accent2>
          <a:srgbClr val="61473A"/>
        </a:accent2>
        <a:accent3>
          <a:srgbClr val="FFFFFF"/>
        </a:accent3>
        <a:accent4>
          <a:srgbClr val="2F1406"/>
        </a:accent4>
        <a:accent5>
          <a:srgbClr val="CAEFF8"/>
        </a:accent5>
        <a:accent6>
          <a:srgbClr val="573F34"/>
        </a:accent6>
        <a:hlink>
          <a:srgbClr val="33C7E9"/>
        </a:hlink>
        <a:folHlink>
          <a:srgbClr val="8875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10172</TotalTime>
  <Words>203</Words>
  <Application>Microsoft Office PowerPoint</Application>
  <PresentationFormat>Affichage à l'écran (16:9)</PresentationFormat>
  <Paragraphs>42</Paragraphs>
  <Slides>18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Present_Noir</vt:lpstr>
      <vt:lpstr>Graphique Microsoft Excel</vt:lpstr>
      <vt:lpstr>Présentation PowerPoint</vt:lpstr>
      <vt:lpstr>Une époque formidable </vt:lpstr>
      <vt:lpstr>Des taux historiquement bas ?</vt:lpstr>
      <vt:lpstr>Présentation PowerPoint</vt:lpstr>
      <vt:lpstr>Présentation PowerPoint</vt:lpstr>
      <vt:lpstr>Excès d’endettement </vt:lpstr>
      <vt:lpstr>Dette publique, dette privée </vt:lpstr>
      <vt:lpstr>Un monde sans inflation ?</vt:lpstr>
      <vt:lpstr>La déflation salariale ?</vt:lpstr>
      <vt:lpstr>Politique monétaire non conventionnelle : quels effets ?</vt:lpstr>
      <vt:lpstr>Une forte volatilité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Mondiale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RLE</dc:creator>
  <cp:keywords>AG2R LA MONDIALE</cp:keywords>
  <cp:lastModifiedBy>CREVEL Philippe (EXTERNE)</cp:lastModifiedBy>
  <cp:revision>526</cp:revision>
  <cp:lastPrinted>2016-07-07T13:22:44Z</cp:lastPrinted>
  <dcterms:created xsi:type="dcterms:W3CDTF">2014-03-25T14:46:53Z</dcterms:created>
  <dcterms:modified xsi:type="dcterms:W3CDTF">2016-07-07T14:54:54Z</dcterms:modified>
</cp:coreProperties>
</file>